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0" r:id="rId5"/>
    <p:sldId id="259" r:id="rId6"/>
    <p:sldId id="262" r:id="rId7"/>
    <p:sldId id="263" r:id="rId8"/>
    <p:sldId id="264" r:id="rId9"/>
    <p:sldId id="271" r:id="rId10"/>
    <p:sldId id="272" r:id="rId11"/>
    <p:sldId id="265" r:id="rId12"/>
    <p:sldId id="266" r:id="rId13"/>
    <p:sldId id="267" r:id="rId14"/>
    <p:sldId id="268" r:id="rId15"/>
    <p:sldId id="269" r:id="rId16"/>
    <p:sldId id="273" r:id="rId17"/>
    <p:sldId id="27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2638" userDrawn="1">
          <p15:clr>
            <a:srgbClr val="A4A3A4"/>
          </p15:clr>
        </p15:guide>
        <p15:guide id="2" orient="horz" pos="36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32E"/>
    <a:srgbClr val="E1002B"/>
    <a:srgbClr val="4FAF4F"/>
    <a:srgbClr val="377937"/>
    <a:srgbClr val="DA0000"/>
    <a:srgbClr val="A21630"/>
    <a:srgbClr val="3278CD"/>
    <a:srgbClr val="334286"/>
    <a:srgbClr val="0F24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95" autoAdjust="0"/>
    <p:restoredTop sz="96408" autoAdjust="0"/>
  </p:normalViewPr>
  <p:slideViewPr>
    <p:cSldViewPr snapToGrid="0" showGuides="1">
      <p:cViewPr>
        <p:scale>
          <a:sx n="80" d="100"/>
          <a:sy n="80" d="100"/>
        </p:scale>
        <p:origin x="-1098" y="-348"/>
      </p:cViewPr>
      <p:guideLst>
        <p:guide orient="horz" pos="3612"/>
        <p:guide pos="26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1111111111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22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333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546161537606926E-2"/>
          <c:y val="7.0673822980242343E-2"/>
          <c:w val="0.76677338881538415"/>
          <c:h val="0.451794558669108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bubble3D val="0"/>
            <c:explosion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8.2935759571907561E-2"/>
                  <c:y val="1.219675273298639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2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6094807465328503"/>
                  <c:y val="-0.1757275404454278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85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2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5053194858477363E-2"/>
                  <c:y val="-1.3796589111381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3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510932171702826E-2"/>
                  <c:y val="-1.29327924936202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3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4"/>
                <c:pt idx="0">
                  <c:v>B - добыча полезных ископаемых</c:v>
                </c:pt>
                <c:pt idx="1">
                  <c:v>C - обрабатывающие производства</c:v>
                </c:pt>
                <c:pt idx="2">
                  <c:v>D - обеспечение электрической энергией, газом и паром; кондиционирование воздуха</c:v>
                </c:pt>
                <c:pt idx="3">
                  <c:v>E - водоснабжение; водоотведение, организация сбора и утилизации отходов, деятельность по ликвидации загрязнений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0.2</c:v>
                </c:pt>
                <c:pt idx="1">
                  <c:v>85.2</c:v>
                </c:pt>
                <c:pt idx="2">
                  <c:v>11.3</c:v>
                </c:pt>
                <c:pt idx="3">
                  <c:v>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"/>
          <c:y val="0.49918769875364988"/>
          <c:w val="0.93437572049939488"/>
          <c:h val="0.458903650049806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8.616074234908315E-2"/>
          <c:y val="4.3103315830588573E-2"/>
          <c:w val="0.79695431472081213"/>
          <c:h val="0.6146096305402498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Добыча полезных ископаемых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0816819598663006E-2"/>
                  <c:y val="-8.5484552526172326E-3"/>
                </c:manualLayout>
              </c:layout>
              <c:numFmt formatCode="#,##0.0" sourceLinked="0"/>
              <c:spPr>
                <a:noFill/>
                <a:ln w="12193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1219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97.8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Обрабатывающие производства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2718600953895072E-2"/>
                  <c:y val="-9.07029478458049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100.2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Обеспечение электрической эенргией, газом и паром; кондиционирование воздуха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9077901430842606E-2"/>
                  <c:y val="-1.2093726379440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cat>
          <c:val>
            <c:numRef>
              <c:f>Лист1!$B$4</c:f>
              <c:numCache>
                <c:formatCode>0.0</c:formatCode>
                <c:ptCount val="1"/>
                <c:pt idx="0">
                  <c:v>96.1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Водоснабжение; водоотведение, организация сбора и утилизация отходов, деятельность по ликвидации загрязнений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483836777954425E-2"/>
                  <c:y val="-1.8140589569161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cat>
          <c:val>
            <c:numRef>
              <c:f>Лист1!$B$5</c:f>
              <c:numCache>
                <c:formatCode>General</c:formatCode>
                <c:ptCount val="1"/>
                <c:pt idx="0">
                  <c:v>105.4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Индекс промышленного производства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6958134605193506E-2"/>
                  <c:y val="-1.5117157974300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cat>
          <c:val>
            <c:numRef>
              <c:f>Лист1!$B$6</c:f>
              <c:numCache>
                <c:formatCode>General</c:formatCode>
                <c:ptCount val="1"/>
                <c:pt idx="0">
                  <c:v>100.3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912128"/>
        <c:axId val="32913664"/>
        <c:axId val="0"/>
      </c:bar3DChart>
      <c:catAx>
        <c:axId val="32912128"/>
        <c:scaling>
          <c:orientation val="minMax"/>
        </c:scaling>
        <c:delete val="1"/>
        <c:axPos val="b"/>
        <c:majorTickMark val="out"/>
        <c:minorTickMark val="none"/>
        <c:tickLblPos val="nextTo"/>
        <c:crossAx val="32913664"/>
        <c:crosses val="autoZero"/>
        <c:auto val="1"/>
        <c:lblAlgn val="ctr"/>
        <c:lblOffset val="100"/>
        <c:noMultiLvlLbl val="0"/>
      </c:catAx>
      <c:valAx>
        <c:axId val="32913664"/>
        <c:scaling>
          <c:orientation val="minMax"/>
          <c:max val="130"/>
        </c:scaling>
        <c:delete val="0"/>
        <c:axPos val="l"/>
        <c:majorGridlines>
          <c:spPr>
            <a:ln w="2688">
              <a:solidFill>
                <a:sysClr val="window" lastClr="FFFFFF">
                  <a:lumMod val="75000"/>
                </a:sys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32912128"/>
        <c:crosses val="autoZero"/>
        <c:crossBetween val="between"/>
        <c:majorUnit val="50"/>
      </c:valAx>
      <c:spPr>
        <a:noFill/>
      </c:spPr>
    </c:plotArea>
    <c:legend>
      <c:legendPos val="b"/>
      <c:layout>
        <c:manualLayout>
          <c:xMode val="edge"/>
          <c:yMode val="edge"/>
          <c:x val="4.2564590664377358E-2"/>
          <c:y val="0.6463176238388213"/>
          <c:w val="0.90434421421352462"/>
          <c:h val="0.3454456292895062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3146853146853149E-2"/>
          <c:y val="3.015075376884422E-2"/>
          <c:w val="0.90209790209790208"/>
          <c:h val="0.912562609143452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январь 2020 года</c:v>
                </c:pt>
              </c:strCache>
            </c:strRef>
          </c:tx>
          <c:spPr>
            <a:solidFill>
              <a:srgbClr val="9999FF"/>
            </a:solidFill>
            <a:ln w="908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layout>
                <c:manualLayout>
                  <c:x val="-5.3604082060172455E-3"/>
                  <c:y val="7.5892827021305708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1866304322579146E-3"/>
                  <c:y val="-3.74078908585624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5253002927718514E-3"/>
                  <c:y val="6.36776444075597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2.4146981627296586E-3"/>
                  <c:y val="-8.19094137297009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3632732486685783E-3"/>
                  <c:y val="-8.79182801732720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052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Лист1!$B$2:$B$23</c:f>
              <c:numCache>
                <c:formatCode>General</c:formatCode>
                <c:ptCount val="22"/>
                <c:pt idx="0">
                  <c:v>106.3</c:v>
                </c:pt>
                <c:pt idx="1">
                  <c:v>92.9</c:v>
                </c:pt>
                <c:pt idx="2">
                  <c:v>83.4</c:v>
                </c:pt>
                <c:pt idx="3">
                  <c:v>96</c:v>
                </c:pt>
                <c:pt idx="4">
                  <c:v>95.5</c:v>
                </c:pt>
                <c:pt idx="5">
                  <c:v>61.5</c:v>
                </c:pt>
                <c:pt idx="6">
                  <c:v>100.3</c:v>
                </c:pt>
                <c:pt idx="7">
                  <c:v>101.7</c:v>
                </c:pt>
                <c:pt idx="8" formatCode="0.0">
                  <c:v>101.6</c:v>
                </c:pt>
                <c:pt idx="9">
                  <c:v>79.5</c:v>
                </c:pt>
                <c:pt idx="10">
                  <c:v>102.2</c:v>
                </c:pt>
                <c:pt idx="11">
                  <c:v>106.9</c:v>
                </c:pt>
                <c:pt idx="12">
                  <c:v>69.3</c:v>
                </c:pt>
                <c:pt idx="13">
                  <c:v>160.9</c:v>
                </c:pt>
                <c:pt idx="14">
                  <c:v>114.5</c:v>
                </c:pt>
                <c:pt idx="15">
                  <c:v>82.6</c:v>
                </c:pt>
                <c:pt idx="16">
                  <c:v>105.7</c:v>
                </c:pt>
                <c:pt idx="17">
                  <c:v>88.7</c:v>
                </c:pt>
                <c:pt idx="18">
                  <c:v>81.599999999999994</c:v>
                </c:pt>
                <c:pt idx="19">
                  <c:v>116.9</c:v>
                </c:pt>
                <c:pt idx="20">
                  <c:v>197.5</c:v>
                </c:pt>
                <c:pt idx="21">
                  <c:v>83.8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943488"/>
        <c:axId val="33690752"/>
      </c:barChart>
      <c:catAx>
        <c:axId val="329434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33690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690752"/>
        <c:scaling>
          <c:orientation val="minMax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42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2943488"/>
        <c:crosses val="autoZero"/>
        <c:crossBetween val="between"/>
        <c:majorUnit val="20"/>
      </c:valAx>
      <c:spPr>
        <a:solidFill>
          <a:srgbClr val="FFFFFF"/>
        </a:solidFill>
        <a:ln w="9080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856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42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28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983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9201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52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88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30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37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020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568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463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57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C7630-3AFD-4605-898C-0BAF58E4A3EC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7884E-CCBD-47E1-995E-2F72E98C6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37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4" y="-1"/>
            <a:ext cx="12161395" cy="68753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51459" y="2268097"/>
            <a:ext cx="29923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Территориальный орган </a:t>
            </a:r>
            <a:r>
              <a:rPr lang="ru-RU" sz="1400" dirty="0" smtClean="0">
                <a:solidFill>
                  <a:schemeClr val="bg1"/>
                </a:solidFill>
              </a:rPr>
              <a:t>Федеральной </a:t>
            </a:r>
            <a:r>
              <a:rPr lang="ru-RU" sz="1400" dirty="0">
                <a:solidFill>
                  <a:schemeClr val="bg1"/>
                </a:solidFill>
              </a:rPr>
              <a:t>службы государственной статистики по Брянской области 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(</a:t>
            </a:r>
            <a:r>
              <a:rPr lang="ru-RU" sz="1400" dirty="0" err="1">
                <a:solidFill>
                  <a:schemeClr val="bg1"/>
                </a:solidFill>
              </a:rPr>
              <a:t>Брянскстат</a:t>
            </a:r>
            <a:r>
              <a:rPr lang="ru-RU" sz="14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7020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8322" cy="6858000"/>
          </a:xfrm>
          <a:prstGeom prst="rect">
            <a:avLst/>
          </a:prstGeom>
        </p:spPr>
      </p:pic>
      <p:graphicFrame>
        <p:nvGraphicFramePr>
          <p:cNvPr id="3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5122877"/>
              </p:ext>
            </p:extLst>
          </p:nvPr>
        </p:nvGraphicFramePr>
        <p:xfrm>
          <a:off x="5622101" y="223713"/>
          <a:ext cx="6457950" cy="2780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671792"/>
              </p:ext>
            </p:extLst>
          </p:nvPr>
        </p:nvGraphicFramePr>
        <p:xfrm>
          <a:off x="5913912" y="2999819"/>
          <a:ext cx="5937662" cy="3714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37662"/>
              </a:tblGrid>
              <a:tr h="1559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1.</a:t>
                      </a:r>
                      <a:r>
                        <a:rPr lang="ru-RU" sz="700" u="none" strike="noStrike" dirty="0">
                          <a:effectLst/>
                        </a:rPr>
                        <a:t>       </a:t>
                      </a:r>
                      <a:r>
                        <a:rPr lang="ru-RU" sz="1000" u="none" strike="noStrike" dirty="0">
                          <a:effectLst/>
                        </a:rPr>
                        <a:t>Производство пищевых продуктов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559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2.</a:t>
                      </a:r>
                      <a:r>
                        <a:rPr lang="ru-RU" sz="700" u="none" strike="noStrike">
                          <a:effectLst/>
                        </a:rPr>
                        <a:t>       </a:t>
                      </a:r>
                      <a:r>
                        <a:rPr lang="ru-RU" sz="1000" u="none" strike="noStrike">
                          <a:effectLst/>
                        </a:rPr>
                        <a:t>Производство напитков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559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3.</a:t>
                      </a:r>
                      <a:r>
                        <a:rPr lang="ru-RU" sz="700" u="none" strike="noStrike">
                          <a:effectLst/>
                        </a:rPr>
                        <a:t>       </a:t>
                      </a:r>
                      <a:r>
                        <a:rPr lang="ru-RU" sz="1000" u="none" strike="noStrike">
                          <a:effectLst/>
                        </a:rPr>
                        <a:t>Производство табачных изделий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559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4.</a:t>
                      </a:r>
                      <a:r>
                        <a:rPr lang="ru-RU" sz="700" u="none" strike="noStrike">
                          <a:effectLst/>
                        </a:rPr>
                        <a:t>       </a:t>
                      </a:r>
                      <a:r>
                        <a:rPr lang="ru-RU" sz="1000" u="none" strike="noStrike">
                          <a:effectLst/>
                        </a:rPr>
                        <a:t>Производство текстильных изделий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559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5.</a:t>
                      </a:r>
                      <a:r>
                        <a:rPr lang="ru-RU" sz="700" u="none" strike="noStrike">
                          <a:effectLst/>
                        </a:rPr>
                        <a:t>       </a:t>
                      </a:r>
                      <a:r>
                        <a:rPr lang="ru-RU" sz="1000" u="none" strike="noStrike">
                          <a:effectLst/>
                        </a:rPr>
                        <a:t>Производство одежды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559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6.</a:t>
                      </a:r>
                      <a:r>
                        <a:rPr lang="ru-RU" sz="700" u="none" strike="noStrike">
                          <a:effectLst/>
                        </a:rPr>
                        <a:t>       </a:t>
                      </a:r>
                      <a:r>
                        <a:rPr lang="ru-RU" sz="1000" u="none" strike="noStrike">
                          <a:effectLst/>
                        </a:rPr>
                        <a:t>Производство кожи и изделий из кожи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5729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7.</a:t>
                      </a:r>
                      <a:r>
                        <a:rPr lang="ru-RU" sz="700" u="none" strike="noStrike">
                          <a:effectLst/>
                        </a:rPr>
                        <a:t>       </a:t>
                      </a:r>
                      <a:r>
                        <a:rPr lang="ru-RU" sz="1000" u="none" strike="noStrike">
                          <a:effectLst/>
                        </a:rPr>
                        <a:t>Обработка древесины и производство изделий из дерева и пробки, кроме мебели, производство изделий из соломки и материалов для плетения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559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8.</a:t>
                      </a:r>
                      <a:r>
                        <a:rPr lang="ru-RU" sz="700" u="none" strike="noStrike">
                          <a:effectLst/>
                        </a:rPr>
                        <a:t>       </a:t>
                      </a:r>
                      <a:r>
                        <a:rPr lang="ru-RU" sz="1000" u="none" strike="noStrike">
                          <a:effectLst/>
                        </a:rPr>
                        <a:t>Производство бумаги и бумажных изделий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559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9.</a:t>
                      </a:r>
                      <a:r>
                        <a:rPr lang="ru-RU" sz="700" u="none" strike="noStrike">
                          <a:effectLst/>
                        </a:rPr>
                        <a:t>       </a:t>
                      </a:r>
                      <a:r>
                        <a:rPr lang="ru-RU" sz="1000" u="none" strike="noStrike">
                          <a:effectLst/>
                        </a:rPr>
                        <a:t>Деятельность полиграфическая и копирование носителей информации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559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10.</a:t>
                      </a:r>
                      <a:r>
                        <a:rPr lang="ru-RU" sz="700" u="none" strike="noStrike">
                          <a:effectLst/>
                        </a:rPr>
                        <a:t>    </a:t>
                      </a:r>
                      <a:r>
                        <a:rPr lang="ru-RU" sz="1000" u="none" strike="noStrike">
                          <a:effectLst/>
                        </a:rPr>
                        <a:t>Производство химических веществ и химических продуктов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559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11.</a:t>
                      </a:r>
                      <a:r>
                        <a:rPr lang="ru-RU" sz="700" u="none" strike="noStrike">
                          <a:effectLst/>
                        </a:rPr>
                        <a:t>    </a:t>
                      </a:r>
                      <a:r>
                        <a:rPr lang="ru-RU" sz="1000" u="none" strike="noStrike">
                          <a:effectLst/>
                        </a:rPr>
                        <a:t>Производство резиновых и пластмассовых изделий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559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12.</a:t>
                      </a:r>
                      <a:r>
                        <a:rPr lang="ru-RU" sz="700" u="none" strike="noStrike" dirty="0">
                          <a:effectLst/>
                        </a:rPr>
                        <a:t>    </a:t>
                      </a:r>
                      <a:r>
                        <a:rPr lang="ru-RU" sz="1000" u="none" strike="noStrike" dirty="0">
                          <a:effectLst/>
                        </a:rPr>
                        <a:t>Производство прочей неметаллической минеральной продукции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559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13.</a:t>
                      </a:r>
                      <a:r>
                        <a:rPr lang="ru-RU" sz="700" u="none" strike="noStrike">
                          <a:effectLst/>
                        </a:rPr>
                        <a:t>    </a:t>
                      </a:r>
                      <a:r>
                        <a:rPr lang="ru-RU" sz="1000" u="none" strike="noStrike">
                          <a:effectLst/>
                        </a:rPr>
                        <a:t>Производство металлургическое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559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14.</a:t>
                      </a:r>
                      <a:r>
                        <a:rPr lang="ru-RU" sz="700" u="none" strike="noStrike">
                          <a:effectLst/>
                        </a:rPr>
                        <a:t>    </a:t>
                      </a:r>
                      <a:r>
                        <a:rPr lang="ru-RU" sz="1000" u="none" strike="noStrike">
                          <a:effectLst/>
                        </a:rPr>
                        <a:t>Производство готовых металлических изделий, кроме машин и оборудования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559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15.</a:t>
                      </a:r>
                      <a:r>
                        <a:rPr lang="ru-RU" sz="700" u="none" strike="noStrike">
                          <a:effectLst/>
                        </a:rPr>
                        <a:t>    </a:t>
                      </a:r>
                      <a:r>
                        <a:rPr lang="ru-RU" sz="1000" u="none" strike="noStrike">
                          <a:effectLst/>
                        </a:rPr>
                        <a:t>Производство компьютеров, электронных и оптических изделий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559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16.</a:t>
                      </a:r>
                      <a:r>
                        <a:rPr lang="ru-RU" sz="700" u="none" strike="noStrike">
                          <a:effectLst/>
                        </a:rPr>
                        <a:t>    </a:t>
                      </a:r>
                      <a:r>
                        <a:rPr lang="ru-RU" sz="1000" u="none" strike="noStrike">
                          <a:effectLst/>
                        </a:rPr>
                        <a:t>Производство электрического оборудования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559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17.</a:t>
                      </a:r>
                      <a:r>
                        <a:rPr lang="ru-RU" sz="700" u="none" strike="noStrike">
                          <a:effectLst/>
                        </a:rPr>
                        <a:t>    </a:t>
                      </a:r>
                      <a:r>
                        <a:rPr lang="ru-RU" sz="1000" u="none" strike="noStrike">
                          <a:effectLst/>
                        </a:rPr>
                        <a:t>Производство машин и оборудования, не включенных в другие группировки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559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18.</a:t>
                      </a:r>
                      <a:r>
                        <a:rPr lang="ru-RU" sz="700" u="none" strike="noStrike">
                          <a:effectLst/>
                        </a:rPr>
                        <a:t>    </a:t>
                      </a:r>
                      <a:r>
                        <a:rPr lang="ru-RU" sz="1000" u="none" strike="noStrike">
                          <a:effectLst/>
                        </a:rPr>
                        <a:t>Производство автотранспортных средств, прицепов и полуприцепов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559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19.</a:t>
                      </a:r>
                      <a:r>
                        <a:rPr lang="ru-RU" sz="700" u="none" strike="noStrike">
                          <a:effectLst/>
                        </a:rPr>
                        <a:t>    </a:t>
                      </a:r>
                      <a:r>
                        <a:rPr lang="ru-RU" sz="1000" u="none" strike="noStrike">
                          <a:effectLst/>
                        </a:rPr>
                        <a:t>Производство прочих транспортных средств и оборудования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559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20.</a:t>
                      </a:r>
                      <a:r>
                        <a:rPr lang="ru-RU" sz="700" u="none" strike="noStrike">
                          <a:effectLst/>
                        </a:rPr>
                        <a:t>    </a:t>
                      </a:r>
                      <a:r>
                        <a:rPr lang="ru-RU" sz="1000" u="none" strike="noStrike">
                          <a:effectLst/>
                        </a:rPr>
                        <a:t>Производство мебели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559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21.</a:t>
                      </a:r>
                      <a:r>
                        <a:rPr lang="ru-RU" sz="700" u="none" strike="noStrike">
                          <a:effectLst/>
                        </a:rPr>
                        <a:t>    </a:t>
                      </a:r>
                      <a:r>
                        <a:rPr lang="ru-RU" sz="1000" u="none" strike="noStrike">
                          <a:effectLst/>
                        </a:rPr>
                        <a:t>Производство прочих готовых изделий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559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22.</a:t>
                      </a:r>
                      <a:r>
                        <a:rPr lang="ru-RU" sz="700" u="none" strike="noStrike" dirty="0">
                          <a:effectLst/>
                        </a:rPr>
                        <a:t>    </a:t>
                      </a:r>
                      <a:r>
                        <a:rPr lang="ru-RU" sz="1000" u="none" strike="noStrike" dirty="0">
                          <a:effectLst/>
                        </a:rPr>
                        <a:t>Ремонт и монтаж машин и оборудования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308757" y="1935679"/>
            <a:ext cx="53557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>
                <a:solidFill>
                  <a:schemeClr val="bg1"/>
                </a:solidFill>
              </a:rPr>
              <a:t>Индексы промышленного производства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по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основным </a:t>
            </a:r>
            <a:r>
              <a:rPr lang="ru-RU" sz="2400" b="1" dirty="0" smtClean="0">
                <a:solidFill>
                  <a:schemeClr val="bg1"/>
                </a:solidFill>
              </a:rPr>
              <a:t>видам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экономической деятельности обрабатывающих </a:t>
            </a:r>
            <a:r>
              <a:rPr lang="ru-RU" sz="2400" b="1" dirty="0">
                <a:solidFill>
                  <a:schemeClr val="bg1"/>
                </a:solidFill>
              </a:rPr>
              <a:t>производств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 в </a:t>
            </a:r>
            <a:r>
              <a:rPr lang="ru-RU" sz="2400" b="1" dirty="0">
                <a:solidFill>
                  <a:schemeClr val="bg1"/>
                </a:solidFill>
              </a:rPr>
              <a:t>январе - </a:t>
            </a:r>
            <a:r>
              <a:rPr lang="ru-RU" sz="2400" b="1" dirty="0" smtClean="0">
                <a:solidFill>
                  <a:schemeClr val="bg1"/>
                </a:solidFill>
              </a:rPr>
              <a:t>декабре </a:t>
            </a:r>
            <a:r>
              <a:rPr lang="ru-RU" sz="2400" b="1" dirty="0">
                <a:solidFill>
                  <a:schemeClr val="bg1"/>
                </a:solidFill>
              </a:rPr>
              <a:t>2020 года </a:t>
            </a:r>
            <a:endParaRPr lang="ru-RU" sz="2400" dirty="0">
              <a:solidFill>
                <a:schemeClr val="bg1"/>
              </a:solidFill>
            </a:endParaRPr>
          </a:p>
          <a:p>
            <a:pPr algn="r"/>
            <a:r>
              <a:rPr lang="ru-RU" sz="2400" b="1" dirty="0">
                <a:solidFill>
                  <a:schemeClr val="bg1"/>
                </a:solidFill>
              </a:rPr>
              <a:t>(в процентах)</a:t>
            </a:r>
            <a:endParaRPr lang="ru-RU" sz="2400" dirty="0">
              <a:solidFill>
                <a:schemeClr val="bg1"/>
              </a:solidFill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70244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8322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225930"/>
              </p:ext>
            </p:extLst>
          </p:nvPr>
        </p:nvGraphicFramePr>
        <p:xfrm>
          <a:off x="5664530" y="224731"/>
          <a:ext cx="5925786" cy="6496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575"/>
                <a:gridCol w="2475826"/>
                <a:gridCol w="950385"/>
              </a:tblGrid>
              <a:tr h="625758">
                <a:tc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Отдельные виды</a:t>
                      </a:r>
                      <a:r>
                        <a:rPr lang="ru-RU" sz="1600" b="0" baseline="0" dirty="0" smtClean="0"/>
                        <a:t> продукции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Темпы роста, %</a:t>
                      </a:r>
                      <a:endParaRPr lang="ru-RU" sz="1600" b="0" dirty="0"/>
                    </a:p>
                  </a:txBody>
                  <a:tcPr/>
                </a:tc>
              </a:tr>
              <a:tr h="759397">
                <a:tc rowSpan="7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Переработка и консервирование</a:t>
                      </a:r>
                      <a:r>
                        <a:rPr lang="ru-RU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мяса и мясной пищевой продукции (107,1%)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мясо крупного рогатого скота (говядина и телятина) парное, остывшее или охлажденное, в том числе для детского питания, тонн</a:t>
                      </a:r>
                    </a:p>
                  </a:txBody>
                  <a:tcPr marL="45085" marR="45085" marT="0" marB="0" anchor="b"/>
                </a:tc>
                <a:tc>
                  <a:txBody>
                    <a:bodyPr/>
                    <a:lstStyle/>
                    <a:p>
                      <a:pPr marR="447675" algn="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129,0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</a:tr>
              <a:tr h="569548">
                <a:tc vMerge="1">
                  <a:txBody>
                    <a:bodyPr/>
                    <a:lstStyle/>
                    <a:p>
                      <a:pPr marL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  <a:tc>
                  <a:txBody>
                    <a:bodyPr/>
                    <a:lstStyle/>
                    <a:p>
                      <a:pPr marL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свинина парная, остывшая или охлажденная, в том числе для детского питания, тонн</a:t>
                      </a:r>
                    </a:p>
                  </a:txBody>
                  <a:tcPr marL="45085" marR="45085" marT="0" marB="0" anchor="b"/>
                </a:tc>
                <a:tc>
                  <a:txBody>
                    <a:bodyPr/>
                    <a:lstStyle/>
                    <a:p>
                      <a:pPr marR="447675" algn="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87,1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</a:tr>
              <a:tr h="382164">
                <a:tc vMerge="1">
                  <a:txBody>
                    <a:bodyPr/>
                    <a:lstStyle/>
                    <a:p>
                      <a:pPr marL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  <a:tc>
                  <a:txBody>
                    <a:bodyPr/>
                    <a:lstStyle/>
                    <a:p>
                      <a:pPr marL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мясо птицы охлажденное, в том числе для детского питания, тонн</a:t>
                      </a:r>
                    </a:p>
                  </a:txBody>
                  <a:tcPr marL="45085" marR="45085" marT="0" marB="0" anchor="b"/>
                </a:tc>
                <a:tc>
                  <a:txBody>
                    <a:bodyPr/>
                    <a:lstStyle/>
                    <a:p>
                      <a:pPr marR="447675" algn="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77,1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</a:tr>
              <a:tr h="569548">
                <a:tc vMerge="1"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субпродукты сельскохозяйственной птицы пищевые,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том числе для детского питания, тонн</a:t>
                      </a:r>
                    </a:p>
                  </a:txBody>
                  <a:tcPr marL="45085" marR="45085" marT="0" marB="0" anchor="b"/>
                </a:tc>
                <a:tc>
                  <a:txBody>
                    <a:bodyPr/>
                    <a:lstStyle/>
                    <a:p>
                      <a:pPr marR="447675" algn="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67,1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</a:tr>
              <a:tr h="569548">
                <a:tc vMerge="1"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изделия колбасные, включая  изделия колбасные для детского питания, тонн</a:t>
                      </a:r>
                    </a:p>
                  </a:txBody>
                  <a:tcPr marL="45085" marR="45085" marT="0" marB="0" anchor="b"/>
                </a:tc>
                <a:tc>
                  <a:txBody>
                    <a:bodyPr/>
                    <a:lstStyle/>
                    <a:p>
                      <a:pPr marR="459740" algn="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101,0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</a:tr>
              <a:tr h="569548">
                <a:tc vMerge="1">
                  <a:txBody>
                    <a:bodyPr/>
                    <a:lstStyle/>
                    <a:p>
                      <a:pPr marL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  <a:tc>
                  <a:txBody>
                    <a:bodyPr/>
                    <a:lstStyle/>
                    <a:p>
                      <a:pPr marL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полуфабрикаты мясные,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мясосодержащие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охлажденные, замороженные, тонн</a:t>
                      </a:r>
                    </a:p>
                  </a:txBody>
                  <a:tcPr marL="45085" marR="45085" marT="0" marB="0" anchor="b"/>
                </a:tc>
                <a:tc>
                  <a:txBody>
                    <a:bodyPr/>
                    <a:lstStyle/>
                    <a:p>
                      <a:pPr marR="447675" algn="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109,2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</a:tr>
              <a:tr h="759397">
                <a:tc vMerge="1">
                  <a:txBody>
                    <a:bodyPr/>
                    <a:lstStyle/>
                    <a:p>
                      <a:pPr marL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  <a:tc>
                  <a:txBody>
                    <a:bodyPr/>
                    <a:lstStyle/>
                    <a:p>
                      <a:pPr marL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консервы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мясные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мясосодержащие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), включая консервы для детского питания, тыс.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усл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банок</a:t>
                      </a:r>
                    </a:p>
                  </a:txBody>
                  <a:tcPr marL="45085" marR="45085" marT="0" marB="0" anchor="b"/>
                </a:tc>
                <a:tc>
                  <a:txBody>
                    <a:bodyPr/>
                    <a:lstStyle/>
                    <a:p>
                      <a:pPr marR="447675" algn="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178,7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</a:tr>
              <a:tr h="234230">
                <a:tc rowSpan="6">
                  <a:txBody>
                    <a:bodyPr/>
                    <a:lstStyle/>
                    <a:p>
                      <a:pPr marL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Производство молочной продукции (100,7%)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marL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молоко, кроме сырого, тонн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  <a:tc>
                  <a:txBody>
                    <a:bodyPr/>
                    <a:lstStyle/>
                    <a:p>
                      <a:pPr marR="447675" algn="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93,9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</a:tr>
              <a:tr h="431475">
                <a:tc vMerge="1">
                  <a:txBody>
                    <a:bodyPr/>
                    <a:lstStyle/>
                    <a:p>
                      <a:pPr marL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  <a:tc>
                  <a:txBody>
                    <a:bodyPr/>
                    <a:lstStyle/>
                    <a:p>
                      <a:pPr marL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молоко и сливки сухие, сублимированные, тонн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  <a:tc>
                  <a:txBody>
                    <a:bodyPr/>
                    <a:lstStyle/>
                    <a:p>
                      <a:pPr marR="447675" algn="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59,5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</a:tr>
              <a:tr h="246558">
                <a:tc vMerge="1">
                  <a:txBody>
                    <a:bodyPr/>
                    <a:lstStyle/>
                    <a:p>
                      <a:pPr marL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  <a:tc>
                  <a:txBody>
                    <a:bodyPr/>
                    <a:lstStyle/>
                    <a:p>
                      <a:pPr marL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масло сливочное, тонн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  <a:tc>
                  <a:txBody>
                    <a:bodyPr/>
                    <a:lstStyle/>
                    <a:p>
                      <a:pPr marR="447675" algn="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85,2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</a:tr>
              <a:tr h="189849">
                <a:tc vMerge="1">
                  <a:txBody>
                    <a:bodyPr/>
                    <a:lstStyle/>
                    <a:p>
                      <a:pPr marL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  <a:tc>
                  <a:txBody>
                    <a:bodyPr/>
                    <a:lstStyle/>
                    <a:p>
                      <a:pPr marL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сыры, тонн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  <a:tc>
                  <a:txBody>
                    <a:bodyPr/>
                    <a:lstStyle/>
                    <a:p>
                      <a:pPr marR="447675" algn="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104,3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</a:tr>
              <a:tr h="209984">
                <a:tc vMerge="1">
                  <a:txBody>
                    <a:bodyPr/>
                    <a:lstStyle/>
                    <a:p>
                      <a:pPr marL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  <a:tc>
                  <a:txBody>
                    <a:bodyPr/>
                    <a:lstStyle/>
                    <a:p>
                      <a:pPr marL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творог, тонн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  <a:tc>
                  <a:txBody>
                    <a:bodyPr/>
                    <a:lstStyle/>
                    <a:p>
                      <a:pPr marR="447675" algn="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98,6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</a:tr>
              <a:tr h="379699">
                <a:tc vMerge="1">
                  <a:txBody>
                    <a:bodyPr/>
                    <a:lstStyle/>
                    <a:p>
                      <a:pPr marL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  <a:tc>
                  <a:txBody>
                    <a:bodyPr/>
                    <a:lstStyle/>
                    <a:p>
                      <a:pPr marL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продукты кисломолочные (кроме сметаны), тонн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  <a:tc>
                  <a:txBody>
                    <a:bodyPr/>
                    <a:lstStyle/>
                    <a:p>
                      <a:pPr marR="447675" algn="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82,6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8769" y="2256312"/>
            <a:ext cx="42988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b="1" dirty="0">
                <a:solidFill>
                  <a:schemeClr val="bg1"/>
                </a:solidFill>
              </a:rPr>
              <a:t>Производство пищевых продуктов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557" y="4698998"/>
            <a:ext cx="1880629" cy="18823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6317" y="5617136"/>
            <a:ext cx="29332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</a:rPr>
              <a:t>106,3%</a:t>
            </a:r>
            <a:endParaRPr lang="ru-RU" sz="6600" b="1" dirty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2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832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302572"/>
            <a:ext cx="505888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 smtClean="0">
                <a:solidFill>
                  <a:schemeClr val="bg1"/>
                </a:solidFill>
              </a:rPr>
              <a:t>Производство прочих транспортных средств и оборудования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155848"/>
              </p:ext>
            </p:extLst>
          </p:nvPr>
        </p:nvGraphicFramePr>
        <p:xfrm>
          <a:off x="5759532" y="299850"/>
          <a:ext cx="5783284" cy="6331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6873"/>
                <a:gridCol w="1816411"/>
              </a:tblGrid>
              <a:tr h="669015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Отдельные виды</a:t>
                      </a:r>
                      <a:r>
                        <a:rPr lang="ru-RU" sz="1600" b="0" baseline="0" dirty="0" smtClean="0"/>
                        <a:t> продукции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Темпы роста, %</a:t>
                      </a:r>
                      <a:endParaRPr lang="ru-RU" sz="1600" b="0" dirty="0"/>
                    </a:p>
                  </a:txBody>
                  <a:tcPr/>
                </a:tc>
              </a:tr>
              <a:tr h="1036488">
                <a:tc>
                  <a:txBody>
                    <a:bodyPr/>
                    <a:lstStyle/>
                    <a:p>
                      <a:pPr marL="10795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тепловозы магистральные, секций</a:t>
                      </a:r>
                    </a:p>
                  </a:txBody>
                  <a:tcPr marL="45085" marR="45085" marT="0" marB="0" anchor="b"/>
                </a:tc>
                <a:tc>
                  <a:txBody>
                    <a:bodyPr/>
                    <a:lstStyle/>
                    <a:p>
                      <a:pPr marR="447675" algn="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86,4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</a:tr>
              <a:tr h="1387677">
                <a:tc>
                  <a:txBody>
                    <a:bodyPr/>
                    <a:lstStyle/>
                    <a:p>
                      <a:pPr marL="10795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тепловозы маневровые и промышленные, штук</a:t>
                      </a:r>
                    </a:p>
                  </a:txBody>
                  <a:tcPr marL="45085" marR="45085" marT="0" marB="0" anchor="b"/>
                </a:tc>
                <a:tc>
                  <a:txBody>
                    <a:bodyPr/>
                    <a:lstStyle/>
                    <a:p>
                      <a:pPr marR="447675" algn="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80,4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</a:tr>
              <a:tr h="1387677">
                <a:tc>
                  <a:txBody>
                    <a:bodyPr/>
                    <a:lstStyle/>
                    <a:p>
                      <a:pPr marL="10795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вагоны грузовые магистральные широкой колеи, штук</a:t>
                      </a:r>
                    </a:p>
                  </a:txBody>
                  <a:tcPr marL="45085" marR="45085" marT="0" marB="0" anchor="b"/>
                </a:tc>
                <a:tc>
                  <a:txBody>
                    <a:bodyPr/>
                    <a:lstStyle/>
                    <a:p>
                      <a:pPr marR="447675" algn="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9,1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</a:tr>
              <a:tr h="1850236">
                <a:tc>
                  <a:txBody>
                    <a:bodyPr/>
                    <a:lstStyle/>
                    <a:p>
                      <a:pPr marL="10795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велосипеды двухколесные и прочие, без двигателя, штук</a:t>
                      </a:r>
                    </a:p>
                  </a:txBody>
                  <a:tcPr marL="45085" marR="45085" marT="0" marB="0" anchor="b"/>
                </a:tc>
                <a:tc>
                  <a:txBody>
                    <a:bodyPr/>
                    <a:lstStyle/>
                    <a:p>
                      <a:pPr marR="447675" algn="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81,9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</a:tr>
            </a:tbl>
          </a:graphicData>
        </a:graphic>
      </p:graphicFrame>
      <p:pic>
        <p:nvPicPr>
          <p:cNvPr id="1026" name="Picture 2" descr="https://ltesco.com/assets/theme/ltesco/assets/images/mont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65" y="4933968"/>
            <a:ext cx="1696976" cy="169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35086" y="5637388"/>
            <a:ext cx="24344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81,6%</a:t>
            </a:r>
            <a:endParaRPr lang="ru-RU" sz="6600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86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832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195695"/>
            <a:ext cx="505888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 smtClean="0">
                <a:solidFill>
                  <a:schemeClr val="bg1"/>
                </a:solidFill>
              </a:rPr>
              <a:t>Производство машин </a:t>
            </a:r>
            <a:r>
              <a:rPr lang="ru-RU" sz="4000" b="1" dirty="0">
                <a:solidFill>
                  <a:schemeClr val="bg1"/>
                </a:solidFill>
              </a:rPr>
              <a:t>и оборудования, не включенных в другие группировки</a:t>
            </a:r>
          </a:p>
          <a:p>
            <a:pPr algn="r"/>
            <a:endParaRPr lang="ru-RU" sz="4000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775" y="4814051"/>
            <a:ext cx="1549777" cy="1547843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0286"/>
              </p:ext>
            </p:extLst>
          </p:nvPr>
        </p:nvGraphicFramePr>
        <p:xfrm>
          <a:off x="5759532" y="299850"/>
          <a:ext cx="5783284" cy="6255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6873"/>
                <a:gridCol w="1816411"/>
              </a:tblGrid>
              <a:tr h="459554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Отдельные виды</a:t>
                      </a:r>
                      <a:r>
                        <a:rPr lang="ru-RU" sz="1600" b="0" baseline="0" dirty="0" smtClean="0"/>
                        <a:t> продукции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Темпы роста, %</a:t>
                      </a:r>
                      <a:endParaRPr lang="ru-RU" sz="1600" b="0" dirty="0"/>
                    </a:p>
                  </a:txBody>
                  <a:tcPr/>
                </a:tc>
              </a:tr>
              <a:tr h="711976">
                <a:tc>
                  <a:txBody>
                    <a:bodyPr/>
                    <a:lstStyle/>
                    <a:p>
                      <a:pPr marL="10795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комбайны зерноуборочные, штук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  <a:tc>
                  <a:txBody>
                    <a:bodyPr/>
                    <a:lstStyle/>
                    <a:p>
                      <a:pPr marR="447675" algn="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129,4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</a:tr>
              <a:tr h="953212">
                <a:tc>
                  <a:txBody>
                    <a:bodyPr/>
                    <a:lstStyle/>
                    <a:p>
                      <a:pPr marL="10795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станки деревообрабатывающие, штук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  <a:tc>
                  <a:txBody>
                    <a:bodyPr/>
                    <a:lstStyle/>
                    <a:p>
                      <a:pPr marR="447675" algn="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</a:tr>
              <a:tr h="953212">
                <a:tc>
                  <a:txBody>
                    <a:bodyPr/>
                    <a:lstStyle/>
                    <a:p>
                      <a:pPr marL="10795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станки металлорежущие, штук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  <a:tc>
                  <a:txBody>
                    <a:bodyPr/>
                    <a:lstStyle/>
                    <a:p>
                      <a:pPr marR="447675" algn="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63,2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</a:tr>
              <a:tr h="953212">
                <a:tc>
                  <a:txBody>
                    <a:bodyPr/>
                    <a:lstStyle/>
                    <a:p>
                      <a:pPr marL="10795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/>
                        </a:rPr>
                        <a:t>тракторов для сельского хозяйства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  <a:tc>
                  <a:txBody>
                    <a:bodyPr/>
                    <a:lstStyle/>
                    <a:p>
                      <a:pPr marR="447675" algn="r"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124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,0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</a:tr>
              <a:tr h="953212">
                <a:tc>
                  <a:txBody>
                    <a:bodyPr/>
                    <a:lstStyle/>
                    <a:p>
                      <a:pPr marL="10795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грейдеры самоходные, штук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  <a:tc>
                  <a:txBody>
                    <a:bodyPr/>
                    <a:lstStyle/>
                    <a:p>
                      <a:pPr marR="447675" algn="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63,8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</a:tr>
              <a:tr h="1270949">
                <a:tc>
                  <a:txBody>
                    <a:bodyPr/>
                    <a:lstStyle/>
                    <a:p>
                      <a:pPr marL="10795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погрузчики фронтальные одноковшовые самоходные, штук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  <a:tc>
                  <a:txBody>
                    <a:bodyPr/>
                    <a:lstStyle/>
                    <a:p>
                      <a:pPr marR="447675" algn="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3,1 р.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674241" y="5587972"/>
            <a:ext cx="273825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105,7%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6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832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195695"/>
            <a:ext cx="505888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 smtClean="0">
                <a:solidFill>
                  <a:schemeClr val="bg1"/>
                </a:solidFill>
              </a:rPr>
              <a:t>Производство </a:t>
            </a:r>
            <a:r>
              <a:rPr lang="ru-RU" sz="4000" b="1" dirty="0">
                <a:solidFill>
                  <a:schemeClr val="bg1"/>
                </a:solidFill>
              </a:rPr>
              <a:t>прочей неметаллической минеральной продукции</a:t>
            </a:r>
          </a:p>
          <a:p>
            <a:pPr algn="r"/>
            <a:endParaRPr lang="ru-RU" sz="4000" b="1" dirty="0">
              <a:solidFill>
                <a:schemeClr val="bg1"/>
              </a:solidFill>
            </a:endParaRPr>
          </a:p>
          <a:p>
            <a:pPr algn="r"/>
            <a:endParaRPr lang="ru-RU" sz="4000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799" y="4942856"/>
            <a:ext cx="1721631" cy="1719618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140201"/>
              </p:ext>
            </p:extLst>
          </p:nvPr>
        </p:nvGraphicFramePr>
        <p:xfrm>
          <a:off x="5664529" y="224731"/>
          <a:ext cx="5925786" cy="6389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8640"/>
                <a:gridCol w="1637146"/>
              </a:tblGrid>
              <a:tr h="58436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Отдельные виды</a:t>
                      </a:r>
                      <a:r>
                        <a:rPr lang="ru-RU" sz="1600" b="0" baseline="0" dirty="0" smtClean="0"/>
                        <a:t> продукции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Темпы роста, %</a:t>
                      </a:r>
                      <a:endParaRPr lang="ru-RU" sz="1600" b="0" dirty="0"/>
                    </a:p>
                  </a:txBody>
                  <a:tcPr/>
                </a:tc>
              </a:tr>
              <a:tr h="1028019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посуда из стекла столовая и кухонная, принадлежности из стекла туалетные и канцелярские, украшения для интерьера и аналогичные изделия из стекла, тыс. штук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  <a:tc>
                  <a:txBody>
                    <a:bodyPr/>
                    <a:lstStyle/>
                    <a:p>
                      <a:pPr marR="447675" algn="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75,0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</a:tr>
              <a:tr h="585448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кирпич керамический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неогнеупорный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строительный,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млн.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усл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кирпичей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  <a:tc>
                  <a:txBody>
                    <a:bodyPr/>
                    <a:lstStyle/>
                    <a:p>
                      <a:pPr marR="447675" algn="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96,1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</a:tr>
              <a:tr h="794343">
                <a:tc>
                  <a:txBody>
                    <a:bodyPr/>
                    <a:lstStyle/>
                    <a:p>
                      <a:pPr marL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портландцемент, цемент глиноземистый, цемент шлаковый и аналогичные гидравлические цементы, 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тыс. тонн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  <a:tc>
                  <a:txBody>
                    <a:bodyPr/>
                    <a:lstStyle/>
                    <a:p>
                      <a:pPr marR="447675" algn="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105,9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</a:tr>
              <a:tr h="451262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известь негашеная, тыс. тонн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  <a:tc>
                  <a:txBody>
                    <a:bodyPr/>
                    <a:lstStyle/>
                    <a:p>
                      <a:pPr marR="447675" algn="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102,3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</a:tr>
              <a:tr h="535694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кирпич строительный (включая камни) из цемента, бетона или искусственного камня, млн.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усл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кирпичей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  <a:tc>
                  <a:txBody>
                    <a:bodyPr/>
                    <a:lstStyle/>
                    <a:p>
                      <a:pPr marR="459740" algn="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93,6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</a:tr>
              <a:tr h="452542">
                <a:tc>
                  <a:txBody>
                    <a:bodyPr/>
                    <a:lstStyle/>
                    <a:p>
                      <a:pPr marL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блоки стеновые силикатные, млн.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усл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кирпичей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  <a:tc>
                  <a:txBody>
                    <a:bodyPr/>
                    <a:lstStyle/>
                    <a:p>
                      <a:pPr marR="447675" algn="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100,1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</a:tr>
              <a:tr h="782492">
                <a:tc>
                  <a:txBody>
                    <a:bodyPr/>
                    <a:lstStyle/>
                    <a:p>
                      <a:pPr marL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блоки и прочие изделия сборные строительные для зданий и сооружений из цемента, бетона, или искусственного камня, тыс. м3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  <a:tc>
                  <a:txBody>
                    <a:bodyPr/>
                    <a:lstStyle/>
                    <a:p>
                      <a:pPr marR="447675" algn="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94,3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</a:tr>
              <a:tr h="570016">
                <a:tc>
                  <a:txBody>
                    <a:bodyPr/>
                    <a:lstStyle/>
                    <a:p>
                      <a:pPr marL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смеси асфальтобетонные дорожные, аэродромные и асфальтобетон горячие, тыс. тонн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  <a:tc>
                  <a:txBody>
                    <a:bodyPr/>
                    <a:lstStyle/>
                    <a:p>
                      <a:pPr marR="447675" algn="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71,1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</a:tr>
              <a:tr h="605641">
                <a:tc>
                  <a:txBody>
                    <a:bodyPr/>
                    <a:lstStyle/>
                    <a:p>
                      <a:pPr marL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материалы и изделия минеральные теплоизоляционные, тыс. м3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  <a:tc>
                  <a:txBody>
                    <a:bodyPr/>
                    <a:lstStyle/>
                    <a:p>
                      <a:pPr marR="447675" algn="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133,4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0" marB="0" anchor="b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674241" y="5587972"/>
            <a:ext cx="273825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106,9%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54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832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195695"/>
            <a:ext cx="505888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 smtClean="0">
                <a:solidFill>
                  <a:schemeClr val="bg1"/>
                </a:solidFill>
              </a:rPr>
              <a:t>Производство </a:t>
            </a:r>
            <a:r>
              <a:rPr lang="ru-RU" sz="4000" b="1" dirty="0">
                <a:solidFill>
                  <a:schemeClr val="bg1"/>
                </a:solidFill>
              </a:rPr>
              <a:t>автотранспортных средств, прицепов и полуприцепов</a:t>
            </a:r>
          </a:p>
          <a:p>
            <a:pPr algn="r"/>
            <a:endParaRPr lang="ru-RU" sz="4000" b="1" dirty="0">
              <a:solidFill>
                <a:schemeClr val="bg1"/>
              </a:solidFill>
            </a:endParaRPr>
          </a:p>
          <a:p>
            <a:pPr algn="r"/>
            <a:endParaRPr lang="ru-RU" sz="4000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147" y="4595704"/>
            <a:ext cx="2262297" cy="2262297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796003"/>
              </p:ext>
            </p:extLst>
          </p:nvPr>
        </p:nvGraphicFramePr>
        <p:xfrm>
          <a:off x="5759532" y="299851"/>
          <a:ext cx="5783284" cy="5958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6873"/>
                <a:gridCol w="1816411"/>
              </a:tblGrid>
              <a:tr h="62964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Отдельные виды</a:t>
                      </a:r>
                      <a:r>
                        <a:rPr lang="ru-RU" sz="1600" b="0" baseline="0" dirty="0" smtClean="0"/>
                        <a:t> продукции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Темпы роста, %</a:t>
                      </a:r>
                      <a:endParaRPr lang="ru-RU" sz="1600" b="0" dirty="0"/>
                    </a:p>
                  </a:txBody>
                  <a:tcPr/>
                </a:tc>
              </a:tr>
              <a:tr h="975488">
                <a:tc>
                  <a:txBody>
                    <a:bodyPr/>
                    <a:lstStyle/>
                    <a:p>
                      <a:pPr marL="107950" inden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</a:rPr>
                        <a:t>средства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автотранспортные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/>
                        </a:rPr>
                        <a:t> грузовые, штук</a:t>
                      </a:r>
                    </a:p>
                  </a:txBody>
                  <a:tcPr marL="45085" marR="45085" marT="0" marB="0" anchor="b"/>
                </a:tc>
                <a:tc>
                  <a:txBody>
                    <a:bodyPr/>
                    <a:lstStyle/>
                    <a:p>
                      <a:pPr marR="447675"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55,8</a:t>
                      </a:r>
                      <a:endParaRPr lang="ru-RU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085" marR="45085" marT="0" marB="0" anchor="b"/>
                </a:tc>
              </a:tr>
              <a:tr h="1306009">
                <a:tc>
                  <a:txBody>
                    <a:bodyPr/>
                    <a:lstStyle/>
                    <a:p>
                      <a:pPr marL="10795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</a:rPr>
                        <a:t>автокраны, штук</a:t>
                      </a:r>
                    </a:p>
                  </a:txBody>
                  <a:tcPr marL="45085" marR="45085" marT="0" marB="0" anchor="b"/>
                </a:tc>
                <a:tc>
                  <a:txBody>
                    <a:bodyPr/>
                    <a:lstStyle/>
                    <a:p>
                      <a:pPr marR="447675"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101,3</a:t>
                      </a:r>
                      <a:endParaRPr lang="ru-RU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085" marR="45085" marT="0" marB="0" anchor="b"/>
                </a:tc>
              </a:tr>
              <a:tr h="1306009">
                <a:tc>
                  <a:txBody>
                    <a:bodyPr/>
                    <a:lstStyle/>
                    <a:p>
                      <a:pPr marL="82550" inden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/>
                        </a:rPr>
                        <a:t>средства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/>
                        </a:rPr>
                        <a:t>транспортные снегоходные, штук</a:t>
                      </a:r>
                    </a:p>
                  </a:txBody>
                  <a:tcPr marL="45085" marR="45085" marT="0" marB="0" anchor="b"/>
                </a:tc>
                <a:tc>
                  <a:txBody>
                    <a:bodyPr/>
                    <a:lstStyle/>
                    <a:p>
                      <a:pPr marR="447675"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79,3</a:t>
                      </a:r>
                      <a:endParaRPr lang="ru-RU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085" marR="45085" marT="0" marB="0" anchor="b"/>
                </a:tc>
              </a:tr>
              <a:tr h="1741346">
                <a:tc>
                  <a:txBody>
                    <a:bodyPr/>
                    <a:lstStyle/>
                    <a:p>
                      <a:pPr marL="82550" inden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</a:rPr>
                        <a:t>  </a:t>
                      </a:r>
                      <a:r>
                        <a:rPr lang="ru-RU" sz="1800" dirty="0" err="1" smtClean="0">
                          <a:effectLst/>
                          <a:latin typeface="+mn-lt"/>
                          <a:ea typeface="Times New Roman"/>
                        </a:rPr>
                        <a:t>квадроциклы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/>
                        </a:rPr>
                        <a:t>, штук</a:t>
                      </a:r>
                    </a:p>
                  </a:txBody>
                  <a:tcPr marL="45085" marR="45085" marT="0" marB="0" anchor="b"/>
                </a:tc>
                <a:tc>
                  <a:txBody>
                    <a:bodyPr/>
                    <a:lstStyle/>
                    <a:p>
                      <a:pPr marR="447675"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104,5</a:t>
                      </a:r>
                      <a:endParaRPr lang="ru-RU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085" marR="45085" marT="0" marB="0" anchor="b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101753" y="5594541"/>
            <a:ext cx="230864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88,7%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75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832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195695"/>
            <a:ext cx="505888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 smtClean="0">
                <a:solidFill>
                  <a:schemeClr val="bg1"/>
                </a:solidFill>
              </a:rPr>
              <a:t>Публикация данных</a:t>
            </a:r>
          </a:p>
          <a:p>
            <a:pPr algn="r"/>
            <a:r>
              <a:rPr lang="ru-RU" sz="4000" b="1" dirty="0" smtClean="0">
                <a:solidFill>
                  <a:schemeClr val="bg1"/>
                </a:solidFill>
              </a:rPr>
              <a:t>по индексу промышленного производства</a:t>
            </a:r>
            <a:endParaRPr lang="ru-RU" sz="4000" b="1" dirty="0">
              <a:solidFill>
                <a:schemeClr val="bg1"/>
              </a:solidFill>
            </a:endParaRPr>
          </a:p>
          <a:p>
            <a:pPr algn="r"/>
            <a:endParaRPr lang="ru-RU" sz="4000" b="1" dirty="0">
              <a:solidFill>
                <a:schemeClr val="bg1"/>
              </a:solidFill>
            </a:endParaRPr>
          </a:p>
          <a:p>
            <a:pPr algn="r"/>
            <a:endParaRPr lang="ru-RU" sz="4000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71407" y="1936284"/>
            <a:ext cx="6163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На 4 рабочий день </a:t>
            </a:r>
            <a:r>
              <a:rPr lang="ru-RU" sz="3200" dirty="0" smtClean="0"/>
              <a:t>– </a:t>
            </a:r>
            <a:r>
              <a:rPr lang="ru-RU" sz="2000" dirty="0" smtClean="0"/>
              <a:t>срок предоставления первичных статистических </a:t>
            </a:r>
            <a:endParaRPr lang="en-US" sz="2000" dirty="0" smtClean="0"/>
          </a:p>
          <a:p>
            <a:pPr algn="ctr"/>
            <a:r>
              <a:rPr lang="ru-RU" sz="2000" dirty="0" smtClean="0"/>
              <a:t>данных </a:t>
            </a:r>
            <a:r>
              <a:rPr lang="ru-RU" sz="2000" dirty="0" smtClean="0"/>
              <a:t>от респондентов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На 9 рабочий день </a:t>
            </a:r>
            <a:r>
              <a:rPr lang="ru-RU" sz="3200" dirty="0" smtClean="0"/>
              <a:t>– </a:t>
            </a:r>
            <a:r>
              <a:rPr lang="ru-RU" sz="2000" dirty="0" smtClean="0"/>
              <a:t>передача информации на федеральный уровень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На 11 рабочий день </a:t>
            </a:r>
            <a:r>
              <a:rPr lang="ru-RU" sz="3200" dirty="0" smtClean="0"/>
              <a:t>– </a:t>
            </a:r>
            <a:r>
              <a:rPr lang="ru-RU" sz="2000" dirty="0" smtClean="0"/>
              <a:t>публикация </a:t>
            </a:r>
            <a:r>
              <a:rPr lang="ru-RU" sz="2000" dirty="0" smtClean="0"/>
              <a:t>официальной статистической информации</a:t>
            </a:r>
            <a:endParaRPr lang="ru-RU" sz="2000" dirty="0" smtClean="0"/>
          </a:p>
        </p:txBody>
      </p:sp>
      <p:pic>
        <p:nvPicPr>
          <p:cNvPr id="2050" name="Picture 2" descr="https://cdn3.iconfinder.com/data/icons/flatie-glyph-seo-marketing/24/SEO_015-article_marketing-email-newsletter-news-mail-512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6" y="4773880"/>
            <a:ext cx="1825892" cy="182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4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6280" y="2684744"/>
            <a:ext cx="10307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</a:t>
            </a:r>
            <a:endParaRPr lang="ru-RU" sz="7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60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832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79022" y="2288708"/>
            <a:ext cx="50574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4400" b="1" dirty="0">
                <a:solidFill>
                  <a:schemeClr val="bg1"/>
                </a:solidFill>
              </a:rPr>
              <a:t>Промышленное производство (промышленность) </a:t>
            </a:r>
          </a:p>
          <a:p>
            <a:pPr algn="r"/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939537" y="823145"/>
            <a:ext cx="377776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Добыча полезных ископаемых;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88736" y="2306230"/>
            <a:ext cx="44478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Обрабатывающие производства;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88736" y="3562705"/>
            <a:ext cx="48429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Обеспечение электрической энергией, газом и паром; кондиционирование воздуха;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88735" y="5269199"/>
            <a:ext cx="48429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Водоснабжение; водоотведение, организация сбора и утилизации отходов, деятельность по ликвидации загрязнений.</a:t>
            </a:r>
          </a:p>
          <a:p>
            <a:endParaRPr lang="ru-RU" dirty="0"/>
          </a:p>
        </p:txBody>
      </p:sp>
      <p:pic>
        <p:nvPicPr>
          <p:cNvPr id="8" name="Рисунок 7"/>
          <p:cNvPicPr preferRelativeResize="0">
            <a:picLocks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426" y="587023"/>
            <a:ext cx="913542" cy="913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123" y="2215255"/>
            <a:ext cx="859058" cy="859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426" y="3728707"/>
            <a:ext cx="960658" cy="960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5828289" y="5475416"/>
            <a:ext cx="880228" cy="8802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075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832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02158" y="3267322"/>
            <a:ext cx="546240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 smtClean="0"/>
              <a:t>– </a:t>
            </a:r>
            <a:r>
              <a:rPr lang="ru-RU" sz="3200" dirty="0"/>
              <a:t>относительный показатель, характеризующий совокупные изменения производства всех видов продукции (товаров, работ, услуг) за сравнимые периоды.</a:t>
            </a:r>
          </a:p>
          <a:p>
            <a:endParaRPr lang="ru-RU" dirty="0"/>
          </a:p>
        </p:txBody>
      </p:sp>
      <p:pic>
        <p:nvPicPr>
          <p:cNvPr id="4" name="Рисунок 3"/>
          <p:cNvPicPr preferRelativeResize="0">
            <a:picLocks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5735904" y="462984"/>
            <a:ext cx="2354836" cy="23548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263148" y="1216484"/>
            <a:ext cx="3928851" cy="1601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ru-RU" sz="8000" b="1" spc="-150" dirty="0">
                <a:solidFill>
                  <a:srgbClr val="FF0000"/>
                </a:solidFill>
              </a:rPr>
              <a:t>Индекс </a:t>
            </a:r>
            <a:r>
              <a:rPr lang="ru-RU" sz="4800" b="1" spc="-150" dirty="0">
                <a:solidFill>
                  <a:srgbClr val="FF0000"/>
                </a:solidFill>
              </a:rPr>
              <a:t>производства</a:t>
            </a:r>
          </a:p>
        </p:txBody>
      </p:sp>
    </p:spTree>
    <p:extLst>
      <p:ext uri="{BB962C8B-B14F-4D97-AF65-F5344CB8AC3E}">
        <p14:creationId xmlns:p14="http://schemas.microsoft.com/office/powerpoint/2010/main" val="41322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2" y="0"/>
            <a:ext cx="12208322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2920" y="2521060"/>
            <a:ext cx="3352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spc="-150" dirty="0">
                <a:solidFill>
                  <a:schemeClr val="bg1"/>
                </a:solidFill>
              </a:rPr>
              <a:t>ИФО</a:t>
            </a:r>
          </a:p>
          <a:p>
            <a:pPr algn="ctr"/>
            <a:r>
              <a:rPr lang="ru-RU" sz="2400" b="1" spc="-150" dirty="0">
                <a:solidFill>
                  <a:schemeClr val="bg1"/>
                </a:solidFill>
              </a:rPr>
              <a:t>(ИНДЕКС ПРОИЗВОДСТВА)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797281" y="3771207"/>
            <a:ext cx="3598657" cy="1325989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СВОДНЫЙ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797281" y="1516201"/>
            <a:ext cx="3563794" cy="1325989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ИНДИВИДУАЛЬНЫЕ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 rot="16200000">
            <a:off x="3531175" y="1877451"/>
            <a:ext cx="306034" cy="659335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6200000">
            <a:off x="3531174" y="4104534"/>
            <a:ext cx="306034" cy="659335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361076" y="576773"/>
            <a:ext cx="451425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Индивидуальные </a:t>
            </a:r>
            <a:r>
              <a:rPr lang="ru-RU" sz="2400" dirty="0" smtClean="0"/>
              <a:t>индексы отражают </a:t>
            </a:r>
            <a:r>
              <a:rPr lang="ru-RU" sz="2400" dirty="0"/>
              <a:t>изменения выпуска конкретного вида продукции и исчисляются как отношение объемов производства данного вида продукции в сравнимых периодах.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588334" y="3989200"/>
            <a:ext cx="42869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Сводный индекс производства характеризует совокупные изменения производства всех видов продукции (товаров, работ, услуг).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969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8322" cy="6858000"/>
          </a:xfrm>
          <a:prstGeom prst="rect">
            <a:avLst/>
          </a:prstGeom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3684191" y="1544122"/>
            <a:ext cx="3598657" cy="1325989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 ОСНОВАНИИ ОПЕРАТИВНЫХ ДАННЫХ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684191" y="3771203"/>
            <a:ext cx="3563794" cy="1325989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 ОСНОВАНИИ ГОДОВЫХ ДАННЫХ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7844632" y="261259"/>
            <a:ext cx="3896425" cy="510638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ФОРМА П-1: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- 393 организации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7834832" y="957460"/>
            <a:ext cx="3896425" cy="736269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ФОРМА ПМ (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пром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):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343 организации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7877414" y="3901178"/>
            <a:ext cx="3830861" cy="836202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ФОРМА 1-натура-БМ: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594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</a:rPr>
              <a:t>организации</a:t>
            </a:r>
            <a:endParaRPr lang="ru-RU" sz="1600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7887214" y="5097196"/>
            <a:ext cx="3811263" cy="635521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ФОРМА ПМ (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пром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- 3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45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организаций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7877414" y="5890161"/>
            <a:ext cx="3811263" cy="679997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ФОРМА МП (микро)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-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натура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- 455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организаций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278895"/>
            <a:ext cx="365759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spc="-150" dirty="0">
                <a:solidFill>
                  <a:schemeClr val="bg1"/>
                </a:solidFill>
              </a:rPr>
              <a:t>ИФО</a:t>
            </a:r>
          </a:p>
          <a:p>
            <a:pPr algn="ctr"/>
            <a:r>
              <a:rPr lang="ru-RU" sz="2400" b="1" spc="-150" dirty="0">
                <a:solidFill>
                  <a:schemeClr val="bg1"/>
                </a:solidFill>
              </a:rPr>
              <a:t>(ИНДЕКС ПРОИЗВОДСТВА)</a:t>
            </a:r>
          </a:p>
          <a:p>
            <a:endParaRPr lang="ru-RU" sz="3600" b="1" dirty="0"/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3242051" y="1849528"/>
            <a:ext cx="306034" cy="659335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3235859" y="4104529"/>
            <a:ext cx="306034" cy="659335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7355215" y="1233004"/>
            <a:ext cx="306034" cy="757969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3736037">
            <a:off x="7305898" y="505341"/>
            <a:ext cx="306034" cy="1333051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6200000">
            <a:off x="7357891" y="4104534"/>
            <a:ext cx="306034" cy="659335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8353236">
            <a:off x="7339810" y="4694859"/>
            <a:ext cx="306034" cy="804676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8760641">
            <a:off x="7272318" y="5103565"/>
            <a:ext cx="306034" cy="974329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ятиугольник 19"/>
          <p:cNvSpPr/>
          <p:nvPr/>
        </p:nvSpPr>
        <p:spPr>
          <a:xfrm>
            <a:off x="7834832" y="1867117"/>
            <a:ext cx="3811263" cy="679997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ФОРМА МП (микро)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-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натура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- 390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организаций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 rot="16200000">
            <a:off x="7400532" y="1810391"/>
            <a:ext cx="306034" cy="757969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ятиугольник 21"/>
          <p:cNvSpPr/>
          <p:nvPr/>
        </p:nvSpPr>
        <p:spPr>
          <a:xfrm>
            <a:off x="7840576" y="2732491"/>
            <a:ext cx="3811263" cy="679997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ФОРМА П-5(М)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- 24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организации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 rot="17325508">
            <a:off x="7381523" y="2491126"/>
            <a:ext cx="306034" cy="757969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45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832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8764" y="2207810"/>
            <a:ext cx="440574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>
                <a:solidFill>
                  <a:schemeClr val="bg1"/>
                </a:solidFill>
              </a:rPr>
              <a:t>ОСОБЕННОСТИ ФОРМИРОВАНИЯ ИНДЕКСА ПРОИЗВОДСТВА</a:t>
            </a:r>
          </a:p>
          <a:p>
            <a:endParaRPr lang="ru-RU" dirty="0"/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5160565" y="1122380"/>
            <a:ext cx="5396599" cy="1949161"/>
          </a:xfrm>
          <a:prstGeom prst="stripedRightArrow">
            <a:avLst>
              <a:gd name="adj1" fmla="val 50000"/>
              <a:gd name="adj2" fmla="val 280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725493" y="1619905"/>
            <a:ext cx="6236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Количество видов продукции, участвующей  в расчёте ИПП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Штриховая стрелка вправо 10"/>
          <p:cNvSpPr/>
          <p:nvPr/>
        </p:nvSpPr>
        <p:spPr>
          <a:xfrm>
            <a:off x="5160565" y="3139825"/>
            <a:ext cx="5360435" cy="1776847"/>
          </a:xfrm>
          <a:prstGeom prst="stripedRightArrow">
            <a:avLst>
              <a:gd name="adj1" fmla="val 50000"/>
              <a:gd name="adj2" fmla="val 27945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564293" y="3551194"/>
            <a:ext cx="6397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Расчёт методом </a:t>
            </a:r>
          </a:p>
          <a:p>
            <a:pPr algn="ctr"/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дефлятирования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521000" y="1496795"/>
            <a:ext cx="15888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3</a:t>
            </a:r>
            <a:r>
              <a:rPr lang="en-US" sz="7200" b="1" dirty="0" smtClean="0">
                <a:solidFill>
                  <a:srgbClr val="FF0000"/>
                </a:solidFill>
              </a:rPr>
              <a:t>90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919445" y="3500468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9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67449" y="29138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При расчете ИПП используется корзина  товаров - представителей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67449" y="4749850"/>
            <a:ext cx="1025237" cy="102395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7612519" y="4753402"/>
            <a:ext cx="1020406" cy="1020406"/>
          </a:xfrm>
          <a:prstGeom prst="rect">
            <a:avLst/>
          </a:prstGeom>
        </p:spPr>
      </p:pic>
      <p:pic>
        <p:nvPicPr>
          <p:cNvPr id="19" name="Рисунок 18"/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8924012" y="4753402"/>
            <a:ext cx="1112910" cy="10224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276752" y="5919804"/>
            <a:ext cx="1691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 И МОНТАЖ МАШИН И ОБОРУДОВАНИЯ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442857" y="5804407"/>
            <a:ext cx="186442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ПОЛИГРАФИЧЕСКАЯ И  КОПИРОВАНИЕ НОСИТЕЛЕЙ ИНФОРМАЦИИ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968691" y="5804407"/>
            <a:ext cx="247912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ВОДОСНАБЖЕНИЕ; ВОДООТВЕДЕНИЕ ОРГАНИЗАЦИЯ СБОРА И УТИЛИЗАЦИИ ОТХОДОВ, ДЕЯТЕЛЬНОСТЬ ПО ЛИКВИДАЦИИ ЗАГРАЗНЕНИЙ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121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832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0645" y="1876301"/>
            <a:ext cx="431074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>
                <a:solidFill>
                  <a:schemeClr val="bg1"/>
                </a:solidFill>
              </a:rPr>
              <a:t>СТРУКТУРА ВЛИЯНИЯ РАЗДЕЛОВ ВИДОВ ЭКОНОМИЧЕСКОЙ ДЕЯТЕЛЬНОСТИ </a:t>
            </a:r>
          </a:p>
          <a:p>
            <a:pPr algn="r"/>
            <a:r>
              <a:rPr lang="ru-RU" sz="3200" b="1" dirty="0">
                <a:solidFill>
                  <a:schemeClr val="bg1"/>
                </a:solidFill>
              </a:rPr>
              <a:t>НА ФОРМИРОВАНИЕ ИНДЕКСА</a:t>
            </a:r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98794062"/>
              </p:ext>
            </p:extLst>
          </p:nvPr>
        </p:nvGraphicFramePr>
        <p:xfrm>
          <a:off x="5740944" y="261257"/>
          <a:ext cx="5873124" cy="6388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286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832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1256" y="1567543"/>
            <a:ext cx="465512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</a:rPr>
              <a:t>ОСНОВНЫЕ ВИДЫ ДЕЯТЕЛЬНОСТИ ОБРАБАТЫВАЮЩИХ ПРОИЗВОДСТВ, занимающие наибольший удельный вес в промышленном производстве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587565"/>
              </p:ext>
            </p:extLst>
          </p:nvPr>
        </p:nvGraphicFramePr>
        <p:xfrm>
          <a:off x="5581402" y="103908"/>
          <a:ext cx="6507678" cy="6650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1322"/>
                <a:gridCol w="1234215"/>
                <a:gridCol w="1178114"/>
                <a:gridCol w="2244027"/>
              </a:tblGrid>
              <a:tr h="104502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Вид</a:t>
                      </a:r>
                      <a:r>
                        <a:rPr lang="ru-RU" sz="1200" b="0" baseline="0" dirty="0" smtClean="0"/>
                        <a:t> деятельности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/>
                        <a:t>Доля в обрабатывающих производствах, %</a:t>
                      </a:r>
                      <a:endParaRPr lang="ru-RU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/>
                        <a:t>Доля в промышленном производстве, %</a:t>
                      </a:r>
                      <a:endParaRPr lang="ru-RU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Виды продукции</a:t>
                      </a:r>
                      <a:endParaRPr lang="ru-RU" sz="1200" b="0" dirty="0"/>
                    </a:p>
                  </a:txBody>
                  <a:tcPr/>
                </a:tc>
              </a:tr>
              <a:tr h="180505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Производство пищевых продуктов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42,5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Говядина, свинина, </a:t>
                      </a:r>
                      <a:r>
                        <a:rPr lang="ru-RU" sz="1200" dirty="0" smtClean="0">
                          <a:latin typeface="Calibri" panose="020F0502020204030204" pitchFamily="34" charset="0"/>
                        </a:rPr>
                        <a:t>мясо </a:t>
                      </a: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птицы, субпродукты сельскохозяйственной птицы пищевые, изделия колбасные, полуфабрикаты мясные, консервы мясные, молоко, кроме сырого , молоко и сливки сухие, масло сливочное, сыры, творог</a:t>
                      </a:r>
                      <a:endParaRPr lang="ru-RU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8550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Производство</a:t>
                      </a:r>
                      <a:r>
                        <a:rPr lang="ru-RU" sz="1200" baseline="0" dirty="0" smtClean="0"/>
                        <a:t> прочих транспортных средств и оборудования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Тепловозы магистральные, тепловозы маневровые, вагоны грузовые, полувагоны, велосипеды</a:t>
                      </a:r>
                      <a:endParaRPr lang="ru-RU" sz="1200" dirty="0"/>
                    </a:p>
                  </a:txBody>
                  <a:tcPr/>
                </a:tc>
              </a:tr>
              <a:tr h="8550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Производство прочей неметаллической минеральной продукции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Цемент, кирпич строительный, кирпич керамический,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 блоки стеновые силикатные</a:t>
                      </a:r>
                      <a:endParaRPr lang="ru-RU" sz="1200" dirty="0"/>
                    </a:p>
                  </a:txBody>
                  <a:tcPr/>
                </a:tc>
              </a:tr>
              <a:tr h="8550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Производство автотранспортных средств, прицепов и полуприцепов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средства автотранспортные грузовые, автокраны, средства транспортные снегоходные, </a:t>
                      </a:r>
                      <a:r>
                        <a:rPr lang="ru-RU" sz="1200" dirty="0" err="1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квадроциклы</a:t>
                      </a: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 </a:t>
                      </a:r>
                      <a:endParaRPr lang="ru-RU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123503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Производство машин и оборудования,</a:t>
                      </a:r>
                      <a:r>
                        <a:rPr lang="ru-RU" sz="1200" baseline="0" dirty="0" smtClean="0"/>
                        <a:t> не включенных в другие группировки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Тракторы для сельского хозяйства, комбайны зерноуборочные, машины для уборки зерновых, масличных, бобовых культур, грейдеры самоходные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03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8322" cy="6858000"/>
          </a:xfrm>
          <a:prstGeom prst="rect">
            <a:avLst/>
          </a:prstGeom>
        </p:spPr>
      </p:pic>
      <p:graphicFrame>
        <p:nvGraphicFramePr>
          <p:cNvPr id="3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8897792"/>
              </p:ext>
            </p:extLst>
          </p:nvPr>
        </p:nvGraphicFramePr>
        <p:xfrm>
          <a:off x="5842661" y="403761"/>
          <a:ext cx="5980276" cy="6258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8753" y="2167117"/>
            <a:ext cx="477388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>
                <a:solidFill>
                  <a:schemeClr val="bg1"/>
                </a:solidFill>
              </a:rPr>
              <a:t>Индекс промышленного производства </a:t>
            </a:r>
            <a:endParaRPr lang="ru-RU" sz="3200" dirty="0">
              <a:solidFill>
                <a:schemeClr val="bg1"/>
              </a:solidFill>
            </a:endParaRPr>
          </a:p>
          <a:p>
            <a:pPr algn="r"/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в январе - </a:t>
            </a:r>
            <a:r>
              <a:rPr lang="ru-RU" sz="2400" b="1" dirty="0" smtClean="0">
                <a:solidFill>
                  <a:schemeClr val="bg1"/>
                </a:solidFill>
              </a:rPr>
              <a:t>декабре </a:t>
            </a:r>
            <a:r>
              <a:rPr lang="ru-RU" sz="2400" b="1" dirty="0">
                <a:solidFill>
                  <a:schemeClr val="bg1"/>
                </a:solidFill>
              </a:rPr>
              <a:t>2020 года</a:t>
            </a:r>
            <a:endParaRPr lang="ru-RU" sz="2400" dirty="0">
              <a:solidFill>
                <a:schemeClr val="bg1"/>
              </a:solidFill>
            </a:endParaRPr>
          </a:p>
          <a:p>
            <a:pPr algn="r"/>
            <a:r>
              <a:rPr lang="ru-RU" sz="2400" b="1" dirty="0">
                <a:solidFill>
                  <a:schemeClr val="bg1"/>
                </a:solidFill>
              </a:rPr>
              <a:t>(в </a:t>
            </a:r>
            <a:r>
              <a:rPr lang="ru-RU" sz="2400" b="1" dirty="0" smtClean="0">
                <a:solidFill>
                  <a:schemeClr val="bg1"/>
                </a:solidFill>
              </a:rPr>
              <a:t>процентах) </a:t>
            </a:r>
            <a:endParaRPr lang="ru-RU" sz="24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4597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7178</TotalTime>
  <Words>1011</Words>
  <Application>Microsoft Office PowerPoint</Application>
  <PresentationFormat>Произвольный</PresentationFormat>
  <Paragraphs>219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Владимиров Никита Андреевич</dc:creator>
  <cp:lastModifiedBy>Троепольская Елена Евгеньевна</cp:lastModifiedBy>
  <cp:revision>542</cp:revision>
  <dcterms:created xsi:type="dcterms:W3CDTF">2020-04-14T07:41:03Z</dcterms:created>
  <dcterms:modified xsi:type="dcterms:W3CDTF">2021-01-28T11:29:20Z</dcterms:modified>
</cp:coreProperties>
</file>